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2E7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ECB"/>
          </a:solidFill>
        </a:fill>
      </a:tcStyle>
    </a:wholeTbl>
    <a:band2H>
      <a:tcTxStyle b="def" i="def"/>
      <a:tcStyle>
        <a:tcBdr/>
        <a:fill>
          <a:solidFill>
            <a:srgbClr val="E7F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EFF"/>
          </a:solidFill>
        </a:fill>
      </a:tcStyle>
    </a:wholeTbl>
    <a:band2H>
      <a:tcTxStyle b="def" i="def"/>
      <a:tcStyle>
        <a:tcBdr/>
        <a:fill>
          <a:solidFill>
            <a:srgbClr val="F9E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6500" y="12268782"/>
            <a:ext cx="21971000" cy="660405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1"/>
          <p:cNvSpPr txBox="1"/>
          <p:nvPr>
            <p:ph type="body" sz="quarter" idx="21"/>
          </p:nvPr>
        </p:nvSpPr>
        <p:spPr>
          <a:xfrm>
            <a:off x="1206500" y="7357839"/>
            <a:ext cx="21971000" cy="20066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206500" y="2621719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206500" y="3906899"/>
            <a:ext cx="21971005" cy="4648204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06500" y="4191644"/>
            <a:ext cx="21971000" cy="4089405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1206500" y="1207360"/>
            <a:ext cx="21971000" cy="7351453"/>
          </a:xfrm>
          <a:prstGeom prst="rect">
            <a:avLst/>
          </a:prstGeom>
        </p:spPr>
        <p:txBody>
          <a:bodyPr anchor="b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33"/>
          <p:cNvSpPr txBox="1"/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1pPr>
            <a:lvl2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2pPr>
            <a:lvl3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3pPr>
            <a:lvl4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4pPr>
            <a:lvl5pPr marL="0" indent="22860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9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34"/>
          <p:cNvSpPr txBox="1"/>
          <p:nvPr>
            <p:ph type="body" sz="quarter" idx="21"/>
          </p:nvPr>
        </p:nvSpPr>
        <p:spPr>
          <a:xfrm>
            <a:off x="5456256" y="9559997"/>
            <a:ext cx="13471488" cy="698505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35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oogle Shape;74;p35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oogle Shape;75;p35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36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;p22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Google Shape;21;p2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Google Shape;30;p25"/>
          <p:cNvSpPr txBox="1"/>
          <p:nvPr>
            <p:ph type="body" idx="21"/>
          </p:nvPr>
        </p:nvSpPr>
        <p:spPr>
          <a:xfrm>
            <a:off x="1206500" y="4260641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3;p26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indent="-438150">
              <a:spcBef>
                <a:spcPts val="0"/>
              </a:spcBef>
              <a:buClrTx/>
              <a:buSzPts val="3300"/>
              <a:buFontTx/>
              <a:defRPr sz="3300"/>
            </a:lvl2pPr>
            <a:lvl3pPr indent="-438150">
              <a:spcBef>
                <a:spcPts val="0"/>
              </a:spcBef>
              <a:buClrTx/>
              <a:buSzPts val="3300"/>
              <a:buFontTx/>
              <a:defRPr sz="3300"/>
            </a:lvl3pPr>
            <a:lvl4pPr indent="-438150">
              <a:spcBef>
                <a:spcPts val="0"/>
              </a:spcBef>
              <a:buClrTx/>
              <a:buSzPts val="3300"/>
              <a:buFontTx/>
              <a:defRPr sz="3300"/>
            </a:lvl4pPr>
            <a:lvl5pPr indent="-438150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Google Shape;35;p26"/>
          <p:cNvSpPr txBox="1"/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206500" y="2611945"/>
            <a:ext cx="21971000" cy="4648202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40;p27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Google Shape;42;p27"/>
          <p:cNvSpPr txBox="1"/>
          <p:nvPr>
            <p:ph type="body" sz="half" idx="22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Google Shape;47;p28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indent="-577850">
              <a:spcBef>
                <a:spcPts val="0"/>
              </a:spcBef>
              <a:buClrTx/>
              <a:buSzPts val="5500"/>
              <a:buFontTx/>
              <a:defRPr sz="5500"/>
            </a:lvl2pPr>
            <a:lvl3pPr indent="-577850">
              <a:spcBef>
                <a:spcPts val="0"/>
              </a:spcBef>
              <a:buClrTx/>
              <a:buSzPts val="5500"/>
              <a:buFontTx/>
              <a:defRPr sz="5500"/>
            </a:lvl3pPr>
            <a:lvl4pPr indent="-577850">
              <a:spcBef>
                <a:spcPts val="0"/>
              </a:spcBef>
              <a:buClrTx/>
              <a:buSzPts val="5500"/>
              <a:buFontTx/>
              <a:defRPr sz="5500"/>
            </a:lvl4pPr>
            <a:lvl5pPr indent="-577850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Google Shape;52;p29"/>
          <p:cNvSpPr txBox="1"/>
          <p:nvPr>
            <p:ph type="body" sz="half" idx="2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60641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1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0294" y="12502571"/>
            <a:ext cx="396827" cy="3853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FFFFF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"/>
          <p:cNvSpPr txBox="1"/>
          <p:nvPr>
            <p:ph type="title"/>
          </p:nvPr>
        </p:nvSpPr>
        <p:spPr>
          <a:xfrm>
            <a:off x="1188666" y="5364918"/>
            <a:ext cx="21971002" cy="4648205"/>
          </a:xfrm>
          <a:prstGeom prst="rect">
            <a:avLst/>
          </a:prstGeom>
        </p:spPr>
        <p:txBody>
          <a:bodyPr/>
          <a:lstStyle/>
          <a:p>
            <a:pPr lvl="1" indent="260604" defTabSz="521208">
              <a:defRPr sz="5100"/>
            </a:pPr>
            <a:br/>
            <a:br/>
            <a:br/>
            <a:br/>
            <a:br/>
            <a:r>
              <a:t>BBDD RELACIONAL</a:t>
            </a:r>
            <a:br/>
            <a:r>
              <a:rPr sz="1600"/>
              <a:t>PROYECTO  CONJUNTO FS – DS</a:t>
            </a:r>
            <a:br>
              <a:rPr sz="1600"/>
            </a:br>
          </a:p>
        </p:txBody>
      </p:sp>
      <p:sp>
        <p:nvSpPr>
          <p:cNvPr id="172" name="Google Shape;87;p1"/>
          <p:cNvSpPr txBox="1"/>
          <p:nvPr/>
        </p:nvSpPr>
        <p:spPr>
          <a:xfrm>
            <a:off x="1188663" y="9684431"/>
            <a:ext cx="22267686" cy="267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Fernan Burgos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Mercedes Cuesta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Jerome Juan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Gilberto Figueira</a:t>
            </a:r>
          </a:p>
          <a:p>
            <a: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Pedro López                                                                                                                                                                                                                    JULIO 2025                                                                       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92;p2" descr="Google Shape;92;p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617" t="0" r="21049" b="0"/>
          <a:stretch>
            <a:fillRect/>
          </a:stretch>
        </p:blipFill>
        <p:spPr>
          <a:xfrm>
            <a:off x="12382499" y="0"/>
            <a:ext cx="12001503" cy="13715999"/>
          </a:xfrm>
          <a:prstGeom prst="rect">
            <a:avLst/>
          </a:prstGeom>
        </p:spPr>
      </p:pic>
      <p:sp>
        <p:nvSpPr>
          <p:cNvPr id="175" name="Google Shape;93;p2"/>
          <p:cNvSpPr txBox="1"/>
          <p:nvPr>
            <p:ph type="title"/>
          </p:nvPr>
        </p:nvSpPr>
        <p:spPr>
          <a:xfrm>
            <a:off x="1544431" y="1194351"/>
            <a:ext cx="9779001" cy="2503007"/>
          </a:xfrm>
          <a:prstGeom prst="rect">
            <a:avLst/>
          </a:prstGeom>
        </p:spPr>
        <p:txBody>
          <a:bodyPr/>
          <a:lstStyle>
            <a:lvl1pPr defTabSz="877822">
              <a:defRPr sz="8600"/>
            </a:lvl1pPr>
          </a:lstStyle>
          <a:p>
            <a:pPr/>
            <a:r>
              <a:t>Objetivo de la Base de Datos:</a:t>
            </a:r>
          </a:p>
        </p:txBody>
      </p:sp>
      <p:sp>
        <p:nvSpPr>
          <p:cNvPr id="176" name="Google Shape;94;p2"/>
          <p:cNvSpPr txBox="1"/>
          <p:nvPr/>
        </p:nvSpPr>
        <p:spPr>
          <a:xfrm>
            <a:off x="550963" y="5025333"/>
            <a:ext cx="11064675" cy="5248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marL="571500" indent="-571500" algn="just">
              <a:lnSpc>
                <a:spcPct val="150000"/>
              </a:lnSpc>
              <a:buClr>
                <a:srgbClr val="FFFFFF"/>
              </a:buClr>
              <a:buSzPts val="3500"/>
              <a:buFont typeface="Helvetica Neue"/>
              <a:buChar char="-"/>
              <a:defRPr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Gestionar de forma eficiente y estructurada la información académica del bootcamp, incluyendo datos de alumnos, cursos, proyectos, profesores y calificaciones, para facilitar el control académico, el seguimiento del desempeño estudiantil y la toma de decisiones administrativas (contrataciones, aperturas de nuevos centros, nuevas verticales…)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99;p3"/>
          <p:cNvSpPr txBox="1"/>
          <p:nvPr>
            <p:ph type="title"/>
          </p:nvPr>
        </p:nvSpPr>
        <p:spPr>
          <a:xfrm>
            <a:off x="1206500" y="1450008"/>
            <a:ext cx="21971000" cy="1689101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Entidades principales</a:t>
            </a:r>
          </a:p>
        </p:txBody>
      </p:sp>
      <p:sp>
        <p:nvSpPr>
          <p:cNvPr id="179" name="Google Shape;100;p3"/>
          <p:cNvSpPr txBox="1"/>
          <p:nvPr/>
        </p:nvSpPr>
        <p:spPr>
          <a:xfrm>
            <a:off x="1471989" y="3897048"/>
            <a:ext cx="8481053" cy="6275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ALUMNO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PROYECTO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CURSO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PROFESOR CURSO</a:t>
            </a:r>
          </a:p>
        </p:txBody>
      </p:sp>
      <p:sp>
        <p:nvSpPr>
          <p:cNvPr id="180" name="Google Shape;101;p3"/>
          <p:cNvSpPr txBox="1"/>
          <p:nvPr/>
        </p:nvSpPr>
        <p:spPr>
          <a:xfrm>
            <a:off x="13716999" y="3897048"/>
            <a:ext cx="8023853" cy="489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STAFF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PROMOCIÓN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CAMPUS</a:t>
            </a:r>
          </a:p>
          <a:p>
            <a:pPr>
              <a:spcBef>
                <a:spcPts val="4700"/>
              </a:spcBef>
              <a:defRPr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 VERTICAL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75;p15" descr="Google Shape;175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817" y="1443639"/>
            <a:ext cx="17612141" cy="1091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1;p16" descr="Google Shape;181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43" y="1963460"/>
            <a:ext cx="22532416" cy="974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5-07-11 at 12.37.01.png" descr="Screenshot 2025-07-11 at 12.3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778" y="867290"/>
            <a:ext cx="24459554" cy="1198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6;p17"/>
          <p:cNvSpPr txBox="1"/>
          <p:nvPr/>
        </p:nvSpPr>
        <p:spPr>
          <a:xfrm>
            <a:off x="3144248" y="2452286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Casos de uso / Ejemplos prácticos</a:t>
            </a:r>
          </a:p>
        </p:txBody>
      </p:sp>
      <p:sp>
        <p:nvSpPr>
          <p:cNvPr id="189" name="Google Shape;187;p17"/>
          <p:cNvSpPr txBox="1"/>
          <p:nvPr/>
        </p:nvSpPr>
        <p:spPr>
          <a:xfrm>
            <a:off x="3439936" y="4405424"/>
            <a:ext cx="15955251" cy="612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que estén en cursos del campus de Madrid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cursos ordenados por fecha de promoción (más reciente primero)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el staff que trabaja de forma online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proyectos de la vertical 'Data Science</a:t>
            </a:r>
          </a:p>
          <a:p>
            <a:pPr>
              <a:spcBef>
                <a:spcPts val="4700"/>
              </a:spcBef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Listar todos los alumnos con su curso, campus y promoción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2;p18"/>
          <p:cNvSpPr txBox="1"/>
          <p:nvPr/>
        </p:nvSpPr>
        <p:spPr>
          <a:xfrm>
            <a:off x="3144248" y="2452286"/>
            <a:ext cx="13053053" cy="984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LITIMACION / RETOS </a:t>
            </a:r>
          </a:p>
        </p:txBody>
      </p:sp>
      <p:sp>
        <p:nvSpPr>
          <p:cNvPr id="192" name="Google Shape;193;p18"/>
          <p:cNvSpPr txBox="1"/>
          <p:nvPr/>
        </p:nvSpPr>
        <p:spPr>
          <a:xfrm>
            <a:off x="3439936" y="4405424"/>
            <a:ext cx="15955279" cy="756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Modalidad asociada al rol, no al curso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Actualmente, </a:t>
            </a:r>
            <a:r>
              <a:rPr b="1"/>
              <a:t>solo los profesores (TI) tienen modalidad</a:t>
            </a:r>
            <a:r>
              <a:t> (presencial u online), no los cursos.</a:t>
            </a:r>
          </a:p>
          <a:p>
            <a:pPr>
              <a:spcBef>
                <a:spcPts val="4700"/>
              </a:spcBef>
              <a:defRPr b="1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No se distingue entre alumnos activos y egresados</a:t>
            </a:r>
          </a:p>
          <a:p>
            <a:pPr>
              <a:spcBef>
                <a:spcPts val="4700"/>
              </a:spcBef>
              <a:defRPr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No hay campo para saber si un alumno ha terminado, se ha retirado,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8;p19"/>
          <p:cNvSpPr txBox="1"/>
          <p:nvPr/>
        </p:nvSpPr>
        <p:spPr>
          <a:xfrm>
            <a:off x="3657768" y="5558363"/>
            <a:ext cx="17068463" cy="339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8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GRACIAS POR SU ATENCION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